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7" r:id="rId2"/>
    <p:sldId id="298" r:id="rId3"/>
    <p:sldId id="309" r:id="rId4"/>
    <p:sldId id="310" r:id="rId5"/>
    <p:sldId id="303" r:id="rId6"/>
    <p:sldId id="311" r:id="rId7"/>
    <p:sldId id="300" r:id="rId8"/>
    <p:sldId id="275" r:id="rId9"/>
    <p:sldId id="305" r:id="rId10"/>
    <p:sldId id="277" r:id="rId11"/>
    <p:sldId id="293" r:id="rId12"/>
    <p:sldId id="276" r:id="rId13"/>
    <p:sldId id="301" r:id="rId14"/>
    <p:sldId id="306" r:id="rId15"/>
    <p:sldId id="290" r:id="rId16"/>
    <p:sldId id="264" r:id="rId17"/>
    <p:sldId id="265" r:id="rId18"/>
    <p:sldId id="314" r:id="rId19"/>
    <p:sldId id="294" r:id="rId20"/>
    <p:sldId id="312" r:id="rId21"/>
    <p:sldId id="313" r:id="rId22"/>
    <p:sldId id="295" r:id="rId23"/>
    <p:sldId id="291" r:id="rId24"/>
    <p:sldId id="266" r:id="rId25"/>
    <p:sldId id="267" r:id="rId26"/>
    <p:sldId id="307" r:id="rId27"/>
    <p:sldId id="279" r:id="rId28"/>
    <p:sldId id="315" r:id="rId29"/>
    <p:sldId id="280" r:id="rId30"/>
    <p:sldId id="281" r:id="rId31"/>
    <p:sldId id="286" r:id="rId32"/>
    <p:sldId id="292" r:id="rId33"/>
    <p:sldId id="283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 Zhang" initials="RZ" lastIdx="1" clrIdx="0">
    <p:extLst>
      <p:ext uri="{19B8F6BF-5375-455C-9EA6-DF929625EA0E}">
        <p15:presenceInfo xmlns:p15="http://schemas.microsoft.com/office/powerpoint/2012/main" userId="a91ab2a8dbd1db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D0D0D"/>
    <a:srgbClr val="00BFA6"/>
    <a:srgbClr val="00B0FF"/>
    <a:srgbClr val="3485FF"/>
    <a:srgbClr val="F9A826"/>
    <a:srgbClr val="07C160"/>
    <a:srgbClr val="00FF00"/>
    <a:srgbClr val="056DE8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6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C11CF-5FE0-4953-BBFD-6ABFBCA03903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CFABE-6E54-4A9B-8DA4-4C52FCEA7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9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8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6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1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7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9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6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9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8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2B32-6A35-46FD-A3A4-2609A3013E05}" type="datetimeFigureOut">
              <a:rPr lang="zh-CN" altLang="en-US" smtClean="0"/>
              <a:t>2023/12/16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6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2.wdp"/><Relationship Id="rId10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7.jp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2.jp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15.jp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16.jp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9.sv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0.png"/><Relationship Id="rId3" Type="http://schemas.openxmlformats.org/officeDocument/2006/relationships/image" Target="../media/image16.jpg"/><Relationship Id="rId7" Type="http://schemas.openxmlformats.org/officeDocument/2006/relationships/image" Target="../media/image4.svg"/><Relationship Id="rId12" Type="http://schemas.openxmlformats.org/officeDocument/2006/relationships/image" Target="../media/image12.jpg"/><Relationship Id="rId17" Type="http://schemas.openxmlformats.org/officeDocument/2006/relationships/image" Target="../media/image9.svg"/><Relationship Id="rId2" Type="http://schemas.openxmlformats.org/officeDocument/2006/relationships/image" Target="../media/image18.jp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jpg"/><Relationship Id="rId5" Type="http://schemas.openxmlformats.org/officeDocument/2006/relationships/image" Target="../media/image2.jpg"/><Relationship Id="rId15" Type="http://schemas.openxmlformats.org/officeDocument/2006/relationships/image" Target="../media/image15.jpg"/><Relationship Id="rId10" Type="http://schemas.openxmlformats.org/officeDocument/2006/relationships/image" Target="../media/image17.jpg"/><Relationship Id="rId4" Type="http://schemas.openxmlformats.org/officeDocument/2006/relationships/image" Target="../media/image19.jp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48F41E-D768-7508-DDE4-7295ABDE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6"/>
            <a:ext cx="12192000" cy="681146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357BADE-04C5-8407-0A62-A3ACB8AD02FA}"/>
              </a:ext>
            </a:extLst>
          </p:cNvPr>
          <p:cNvGrpSpPr/>
          <p:nvPr/>
        </p:nvGrpSpPr>
        <p:grpSpPr>
          <a:xfrm>
            <a:off x="-3508624" y="97606"/>
            <a:ext cx="2537048" cy="6031392"/>
            <a:chOff x="484256" y="97606"/>
            <a:chExt cx="2537048" cy="60313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CD5DD3B-1550-2F5A-5EAC-06CADF8E4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4ACB8A1D-1D9A-E717-5CAA-4467BE67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CB7109-44D4-4608-6C89-365F0CFCF51D}"/>
              </a:ext>
            </a:extLst>
          </p:cNvPr>
          <p:cNvGrpSpPr/>
          <p:nvPr/>
        </p:nvGrpSpPr>
        <p:grpSpPr>
          <a:xfrm>
            <a:off x="-2802069" y="8998"/>
            <a:ext cx="2550531" cy="6120000"/>
            <a:chOff x="-2802069" y="8998"/>
            <a:chExt cx="2550531" cy="6120000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F2A0BF49-48B6-649B-0ECF-0A638E5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4057D3-5DB8-DF86-1DDB-51B396136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/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4288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82FBAE4-3BDC-D803-6148-E80B3DC62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8" y="227436"/>
            <a:ext cx="2959545" cy="640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229DE8-F287-8570-B686-B0425764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7" y="227435"/>
            <a:ext cx="2959545" cy="6403129"/>
          </a:xfrm>
          <a:prstGeom prst="rect">
            <a:avLst/>
          </a:prstGeom>
        </p:spPr>
      </p:pic>
      <p:pic>
        <p:nvPicPr>
          <p:cNvPr id="14" name="J键盘">
            <a:hlinkClick r:id="" action="ppaction://media"/>
            <a:extLst>
              <a:ext uri="{FF2B5EF4-FFF2-40B4-BE49-F238E27FC236}">
                <a16:creationId xmlns:a16="http://schemas.microsoft.com/office/drawing/2014/main" id="{BF13E854-70D1-5C6E-2745-6818AE5B2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" out="3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858000"/>
            <a:ext cx="537635" cy="537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9A57AC-6F36-8361-E2BC-B4EBB5FAC6D7}"/>
              </a:ext>
            </a:extLst>
          </p:cNvPr>
          <p:cNvSpPr txBox="1"/>
          <p:nvPr/>
        </p:nvSpPr>
        <p:spPr>
          <a:xfrm>
            <a:off x="4702901" y="910938"/>
            <a:ext cx="2264274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这里是帖子标题</a:t>
            </a:r>
            <a:endParaRPr lang="zh-CN" altLang="zh-CN" sz="105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E18B-C80F-1F8A-77C1-0B8D2560DCF5}"/>
              </a:ext>
            </a:extLst>
          </p:cNvPr>
          <p:cNvSpPr txBox="1"/>
          <p:nvPr/>
        </p:nvSpPr>
        <p:spPr>
          <a:xfrm>
            <a:off x="4702901" y="1523692"/>
            <a:ext cx="226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100" kern="100" dirty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这里是补充内容</a:t>
            </a:r>
            <a:endParaRPr lang="zh-CN" altLang="zh-CN" sz="10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8D49F25-CF15-DEF4-1148-CB6408905F60}"/>
              </a:ext>
            </a:extLst>
          </p:cNvPr>
          <p:cNvSpPr/>
          <p:nvPr/>
        </p:nvSpPr>
        <p:spPr>
          <a:xfrm>
            <a:off x="4827320" y="960775"/>
            <a:ext cx="444500" cy="444500"/>
          </a:xfrm>
          <a:prstGeom prst="ellipse">
            <a:avLst/>
          </a:prstGeom>
          <a:solidFill>
            <a:schemeClr val="bg2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35" descr="metapro添加图片">
            <a:extLst>
              <a:ext uri="{FF2B5EF4-FFF2-40B4-BE49-F238E27FC236}">
                <a16:creationId xmlns:a16="http://schemas.microsoft.com/office/drawing/2014/main" id="{DF573AFE-AFA1-6667-FCB8-CD8D985A5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891"/>
          <a:stretch/>
        </p:blipFill>
        <p:spPr>
          <a:xfrm>
            <a:off x="4616226" y="2781702"/>
            <a:ext cx="2956942" cy="38488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F8A52C-124A-FCF2-3528-A6A7CF66D3C2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4A0C7-645A-A357-11F9-56B2A214024C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6110A0-19D7-F799-CB0D-76AF1360ACC3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5DE92-0F61-A6C5-692F-F6B1AE15867E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29212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69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69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0007 L 0.10495 0.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69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10"/>
                            </p:stCondLst>
                            <p:childTnLst>
                              <p:par>
                                <p:cTn id="21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0.0926 L 0.01823 0.283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91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build="p" advAuto="0"/>
      <p:bldP spid="11" grpId="0" build="p" advAuto="0"/>
      <p:bldP spid="5" grpId="0" animBg="1"/>
      <p:bldP spid="5" grpId="1" animBg="1"/>
      <p:bldP spid="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5C589C-7B8B-380B-1911-ADEE8123E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3135573"/>
            <a:ext cx="4267200" cy="92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037C27-7C88-C7D0-9E1F-CC2D45CE2C92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89C22D-A687-5D57-A7AD-D8371BD10141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15A41A-217E-26F3-12C6-E037A86871BE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0BFE0-D259-F49E-C1D1-8D3EE4A9B417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B65799-13D8-1127-3668-6CEDBA281784}"/>
              </a:ext>
            </a:extLst>
          </p:cNvPr>
          <p:cNvSpPr txBox="1"/>
          <p:nvPr/>
        </p:nvSpPr>
        <p:spPr>
          <a:xfrm>
            <a:off x="8992591" y="5042404"/>
            <a:ext cx="2236511" cy="902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富文本编辑</a:t>
            </a:r>
          </a:p>
        </p:txBody>
      </p:sp>
    </p:spTree>
    <p:extLst>
      <p:ext uri="{BB962C8B-B14F-4D97-AF65-F5344CB8AC3E}">
        <p14:creationId xmlns:p14="http://schemas.microsoft.com/office/powerpoint/2010/main" val="19694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614082A-1FC0-F3F0-2056-AB452CDF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1" y="3389281"/>
            <a:ext cx="378150" cy="3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DC3974-F644-2913-41AD-71D3097C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3" y="717647"/>
            <a:ext cx="6096000" cy="13193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42D2D-F913-7D4C-CBAF-B9B9F367C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4" y="710712"/>
            <a:ext cx="6095999" cy="13193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B3906C-9DA8-5AF4-64F0-D821EBC40CCC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C242EA-8244-8485-4629-201859AE7635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B6D1C4-9993-53FB-C263-9056FEBFFA42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D32326-3952-CEB9-E691-1A00567F902A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1703-40E3-EE63-9431-67FB6DFFAE33}"/>
              </a:ext>
            </a:extLst>
          </p:cNvPr>
          <p:cNvSpPr txBox="1"/>
          <p:nvPr/>
        </p:nvSpPr>
        <p:spPr>
          <a:xfrm>
            <a:off x="9853096" y="2055364"/>
            <a:ext cx="1826142" cy="902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匿名发帖</a:t>
            </a:r>
          </a:p>
        </p:txBody>
      </p:sp>
    </p:spTree>
    <p:extLst>
      <p:ext uri="{BB962C8B-B14F-4D97-AF65-F5344CB8AC3E}">
        <p14:creationId xmlns:p14="http://schemas.microsoft.com/office/powerpoint/2010/main" val="14799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0ABC00-D1C8-DED4-F600-03F79DF4B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/>
        </p:blipFill>
        <p:spPr>
          <a:xfrm>
            <a:off x="4552950" y="158115"/>
            <a:ext cx="3086100" cy="6541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730439-2A8C-FE0A-25FA-D4BC0B83F7F6}"/>
              </a:ext>
            </a:extLst>
          </p:cNvPr>
          <p:cNvGrpSpPr/>
          <p:nvPr/>
        </p:nvGrpSpPr>
        <p:grpSpPr>
          <a:xfrm>
            <a:off x="4552950" y="158115"/>
            <a:ext cx="9754668" cy="334010"/>
            <a:chOff x="3996690" y="1553845"/>
            <a:chExt cx="9754668" cy="334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B7A1B-D4C6-6057-CCDE-4FD85BFE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/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2BE4CB-7985-4105-BD79-545FB6F44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/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2C4E0C-025C-D9B2-5AEF-06F296CF5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/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66BAA0-D106-9571-991F-07904ADAE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/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53221-2D61-E166-5BC1-AAB4D0357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/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4458C5-4DE6-84A4-324D-E5D407282DFC}"/>
              </a:ext>
            </a:extLst>
          </p:cNvPr>
          <p:cNvSpPr/>
          <p:nvPr/>
        </p:nvSpPr>
        <p:spPr>
          <a:xfrm>
            <a:off x="7639050" y="0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EE1E3A-F079-9B60-E941-D698080F4265}"/>
              </a:ext>
            </a:extLst>
          </p:cNvPr>
          <p:cNvSpPr/>
          <p:nvPr/>
        </p:nvSpPr>
        <p:spPr>
          <a:xfrm>
            <a:off x="-3021" y="79057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B931A4-5BF7-627D-1CB4-A6A62EF9028D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A8FD7F-011E-710E-6A2F-CD22F4411F09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B8A2EB-EA38-540B-8463-C10A0E80D439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0C174B-E66D-8DF8-94D3-EB461F4C2602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888683-69E6-DD60-6269-9415C1C71A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/>
        </p:blipFill>
        <p:spPr>
          <a:xfrm>
            <a:off x="1222926" y="158113"/>
            <a:ext cx="3086100" cy="6541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DDC631-F5F9-44E8-BAEB-BA362CBA97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/>
        </p:blipFill>
        <p:spPr>
          <a:xfrm>
            <a:off x="1219905" y="160695"/>
            <a:ext cx="3086100" cy="65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0ABC00-D1C8-DED4-F600-03F79DF4B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/>
        </p:blipFill>
        <p:spPr>
          <a:xfrm>
            <a:off x="4552950" y="158115"/>
            <a:ext cx="3086100" cy="6541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730439-2A8C-FE0A-25FA-D4BC0B83F7F6}"/>
              </a:ext>
            </a:extLst>
          </p:cNvPr>
          <p:cNvGrpSpPr/>
          <p:nvPr/>
        </p:nvGrpSpPr>
        <p:grpSpPr>
          <a:xfrm>
            <a:off x="-2115618" y="158115"/>
            <a:ext cx="9754668" cy="334010"/>
            <a:chOff x="3996690" y="1553845"/>
            <a:chExt cx="9754668" cy="334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B7A1B-D4C6-6057-CCDE-4FD85BFE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/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2BE4CB-7985-4105-BD79-545FB6F44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/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2C4E0C-025C-D9B2-5AEF-06F296CF5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/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66BAA0-D106-9571-991F-07904ADAE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/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53221-2D61-E166-5BC1-AAB4D0357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/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813C0C0-6795-0DA3-0911-5C6B43BB68B5}"/>
              </a:ext>
            </a:extLst>
          </p:cNvPr>
          <p:cNvSpPr/>
          <p:nvPr/>
        </p:nvSpPr>
        <p:spPr>
          <a:xfrm>
            <a:off x="7639050" y="0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2C6997-3941-1102-087B-20C940401EB4}"/>
              </a:ext>
            </a:extLst>
          </p:cNvPr>
          <p:cNvSpPr/>
          <p:nvPr/>
        </p:nvSpPr>
        <p:spPr>
          <a:xfrm>
            <a:off x="-3021" y="79057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F0ABDB-C003-2B4D-6BFD-A908B09B645D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180AE-A871-7FF2-EB4A-B7A8C4804A0C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AF51EE-73F8-7019-A1E8-CEFF9310B3F7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47D5DC-7AC9-D3AF-4390-421EE0B16533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15320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2AC9C5-FD14-6EBB-2945-13C794FC9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/>
          <a:stretch/>
        </p:blipFill>
        <p:spPr>
          <a:xfrm>
            <a:off x="6359714" y="728996"/>
            <a:ext cx="2547669" cy="5400000"/>
          </a:xfrm>
          <a:prstGeom prst="roundRect">
            <a:avLst>
              <a:gd name="adj" fmla="val 709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0A6BA5-39AF-6312-9DB7-CA89525C0089}"/>
              </a:ext>
            </a:extLst>
          </p:cNvPr>
          <p:cNvSpPr/>
          <p:nvPr/>
        </p:nvSpPr>
        <p:spPr>
          <a:xfrm>
            <a:off x="1398216" y="3044277"/>
            <a:ext cx="2142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快速</a:t>
            </a:r>
            <a:r>
              <a:rPr lang="zh-CN" altLang="en-US" sz="44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 回答</a:t>
            </a:r>
            <a:endParaRPr lang="zh-CN" altLang="en-US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1035FA-B0B8-6F1F-1E5E-01FF5D3FDA47}"/>
              </a:ext>
            </a:extLst>
          </p:cNvPr>
          <p:cNvSpPr/>
          <p:nvPr/>
        </p:nvSpPr>
        <p:spPr>
          <a:xfrm>
            <a:off x="9177823" y="3044277"/>
            <a:ext cx="31782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及时 </a:t>
            </a:r>
            <a:r>
              <a:rPr lang="zh-CN" altLang="en-US" sz="44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收到回答</a:t>
            </a:r>
            <a:endParaRPr lang="zh-CN" altLang="en-US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5FE37D-FB72-065F-7E52-4C6313EEBFAD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6F5E34-82EA-074A-9C6B-B7EF17B2BB33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C8DD5A-0A94-BC51-A612-C41EB33DC3EA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8A9BEA-3CBD-D0A5-9B9E-F9721FB8E93C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D637AD-EB46-3C31-199F-711FC3D93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/>
        </p:blipFill>
        <p:spPr>
          <a:xfrm>
            <a:off x="3540320" y="728996"/>
            <a:ext cx="2548953" cy="5400000"/>
          </a:xfrm>
          <a:prstGeom prst="roundRect">
            <a:avLst>
              <a:gd name="adj" fmla="val 696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859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A0281-8688-1626-4517-38D2AD677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/>
        </p:blipFill>
        <p:spPr>
          <a:xfrm>
            <a:off x="1637683" y="-4831080"/>
            <a:ext cx="5241088" cy="11103332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79E19-6FC7-FCB0-7CAF-C02EDC4FB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/>
          <a:stretch/>
        </p:blipFill>
        <p:spPr>
          <a:xfrm>
            <a:off x="1637683" y="-4892303"/>
            <a:ext cx="5241088" cy="11164555"/>
          </a:xfrm>
          <a:prstGeom prst="roundRect">
            <a:avLst>
              <a:gd name="adj" fmla="val 637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939A4B-B308-83DA-8BAD-31620A194D4F}"/>
              </a:ext>
            </a:extLst>
          </p:cNvPr>
          <p:cNvSpPr/>
          <p:nvPr/>
        </p:nvSpPr>
        <p:spPr>
          <a:xfrm>
            <a:off x="7344258" y="720586"/>
            <a:ext cx="46441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点亮</a:t>
            </a:r>
            <a:r>
              <a:rPr lang="en-US" altLang="zh-CN" sz="44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logo</a:t>
            </a:r>
          </a:p>
          <a:p>
            <a:r>
              <a:rPr lang="zh-CN" altLang="en-US" sz="44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选择让 </a:t>
            </a:r>
            <a:r>
              <a:rPr lang="zh-CN" altLang="en-US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生成式 </a:t>
            </a:r>
            <a:r>
              <a:rPr lang="en-US" altLang="zh-CN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AI </a:t>
            </a:r>
            <a:r>
              <a:rPr lang="zh-CN" altLang="en-US" sz="44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回答</a:t>
            </a:r>
            <a:endParaRPr lang="zh-CN" altLang="en-US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0CF821-AD7D-68E3-0FBC-7EC0DBFEC06E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E0E07A-8F6E-0EFC-67F6-805BA6D4FCB6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131423-E21F-5F0E-2C34-57B6BD81F36B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5EC80F-9770-8865-6561-CC39F8D9F072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C963B7-16A3-D4B0-80F4-C1C1D865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9" y="6972905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0A0FC4-396E-54ED-31A4-D1484AD30E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/>
        </p:blipFill>
        <p:spPr>
          <a:xfrm>
            <a:off x="3137115" y="7661817"/>
            <a:ext cx="2148066" cy="578204"/>
          </a:xfrm>
          <a:prstGeom prst="roundRect">
            <a:avLst>
              <a:gd name="adj" fmla="val 30935"/>
            </a:avLst>
          </a:prstGeom>
        </p:spPr>
      </p:pic>
    </p:spTree>
    <p:extLst>
      <p:ext uri="{BB962C8B-B14F-4D97-AF65-F5344CB8AC3E}">
        <p14:creationId xmlns:p14="http://schemas.microsoft.com/office/powerpoint/2010/main" val="316432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5185CD-FD7A-A89B-2172-864DA8A79288}"/>
              </a:ext>
            </a:extLst>
          </p:cNvPr>
          <p:cNvSpPr/>
          <p:nvPr/>
        </p:nvSpPr>
        <p:spPr>
          <a:xfrm>
            <a:off x="6655779" y="2785377"/>
            <a:ext cx="3542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用户可提问、浏览</a:t>
            </a:r>
            <a:endParaRPr lang="en-US" altLang="zh-CN" sz="40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3947E0-0812-F805-F9DF-5710DC81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909701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F8960E-6D8A-89C4-5BE0-FC38986AF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/>
        </p:blipFill>
        <p:spPr>
          <a:xfrm>
            <a:off x="3137115" y="6041359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E04EA53-979B-44E8-7378-420B4091CA18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546C8D-297D-C263-B294-35FD29696BA8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F1594-B5FF-EAA1-F10B-CE800454D76E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2CA5F2-5DF2-8E56-BF6F-D373DA8E3224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173864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2.5E-6 -0.4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04EA53-979B-44E8-7378-420B4091CA18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546C8D-297D-C263-B294-35FD29696BA8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F1594-B5FF-EAA1-F10B-CE800454D76E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2CA5F2-5DF2-8E56-BF6F-D373DA8E3224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9D23DF2-E209-BD1D-EF70-786432225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0" b="1"/>
          <a:stretch/>
        </p:blipFill>
        <p:spPr>
          <a:xfrm>
            <a:off x="2828695" y="2970041"/>
            <a:ext cx="2387584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8EC189-E122-5076-7D80-E35A810922D7}"/>
              </a:ext>
            </a:extLst>
          </p:cNvPr>
          <p:cNvSpPr txBox="1"/>
          <p:nvPr/>
        </p:nvSpPr>
        <p:spPr>
          <a:xfrm>
            <a:off x="3748834" y="2954653"/>
            <a:ext cx="62790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          </a:t>
            </a:r>
            <a:r>
              <a:rPr lang="zh-CN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是由我国清华大学团队研发的生成式</a:t>
            </a:r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AI</a:t>
            </a:r>
            <a:r>
              <a:rPr lang="zh-CN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40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4183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</a:t>
            </a:r>
            <a:r>
              <a:rPr lang="zh-CN" altLang="en-US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小时</a:t>
            </a:r>
            <a:r>
              <a:rPr lang="zh-CN" altLang="en-US" sz="4400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问答助手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68019" cy="1168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/>
        </p:blipFill>
        <p:spPr>
          <a:xfrm>
            <a:off x="2539463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/>
        </p:blipFill>
        <p:spPr>
          <a:xfrm>
            <a:off x="6840759" y="1602105"/>
            <a:ext cx="2811600" cy="16290870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549568-6E12-43DB-33E0-9245C9914028}"/>
              </a:ext>
            </a:extLst>
          </p:cNvPr>
          <p:cNvSpPr txBox="1"/>
          <p:nvPr/>
        </p:nvSpPr>
        <p:spPr>
          <a:xfrm>
            <a:off x="3032281" y="5437865"/>
            <a:ext cx="1826142" cy="902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辅助学习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37BDC7-D231-781C-283C-0396EAE7B104}"/>
              </a:ext>
            </a:extLst>
          </p:cNvPr>
          <p:cNvSpPr txBox="1"/>
          <p:nvPr/>
        </p:nvSpPr>
        <p:spPr>
          <a:xfrm>
            <a:off x="10228804" y="2977594"/>
            <a:ext cx="1826141" cy="902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给予建议</a:t>
            </a:r>
            <a:endParaRPr lang="en-US" altLang="zh-CN" sz="4000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2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B29223-4C0A-2FFA-71CA-D5CC5EE887F8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09C8A2-C17D-F316-E6AC-060F65F0F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707D1E3-46CF-EBB2-204D-6B4E933C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79CC67-38DC-A110-D119-BB8F306DE489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BE6FA21-C197-8A4D-4D4B-C5F4D7D0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BCCB166-EF07-899E-2F25-326AD7C9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/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263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4183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</a:t>
            </a:r>
            <a:r>
              <a:rPr lang="zh-CN" altLang="en-US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小时</a:t>
            </a:r>
            <a:r>
              <a:rPr lang="zh-CN" altLang="en-US" sz="4400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问答助手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68019" cy="1168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/>
        </p:blipFill>
        <p:spPr>
          <a:xfrm>
            <a:off x="2539462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/>
        </p:blipFill>
        <p:spPr>
          <a:xfrm>
            <a:off x="6840759" y="-8496935"/>
            <a:ext cx="2811600" cy="16290870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C03237-2672-8E55-C7D8-864DB41995E0}"/>
              </a:ext>
            </a:extLst>
          </p:cNvPr>
          <p:cNvSpPr txBox="1"/>
          <p:nvPr/>
        </p:nvSpPr>
        <p:spPr>
          <a:xfrm>
            <a:off x="9917749" y="2319978"/>
            <a:ext cx="2212465" cy="2218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支持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得意黑" pitchFamily="50" charset="-122"/>
                <a:ea typeface="得意黑" pitchFamily="50" charset="-122"/>
              </a:rPr>
              <a:t>记忆上下文</a:t>
            </a: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的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多轮提问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DAAEEE9-8B87-7C8B-3C12-11C649BF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2788874"/>
            <a:ext cx="3065721" cy="127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A04BDC-50BE-437C-EB5C-EE3410BC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62" y="2693788"/>
            <a:ext cx="5100396" cy="137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4183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</a:t>
            </a:r>
            <a:r>
              <a:rPr lang="zh-CN" altLang="en-US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小时</a:t>
            </a:r>
            <a:r>
              <a:rPr lang="zh-CN" altLang="en-US" sz="4400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问答助手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168019" cy="11680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562D00-78B2-CB6C-03B9-C18A31B43E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/>
        </p:blipFill>
        <p:spPr>
          <a:xfrm>
            <a:off x="9478090" y="584008"/>
            <a:ext cx="2520000" cy="5335542"/>
          </a:xfrm>
          <a:prstGeom prst="roundRect">
            <a:avLst>
              <a:gd name="adj" fmla="val 59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6CA650-7C61-6AF4-2ED8-992945B0C5DD}"/>
              </a:ext>
            </a:extLst>
          </p:cNvPr>
          <p:cNvSpPr txBox="1"/>
          <p:nvPr/>
        </p:nvSpPr>
        <p:spPr>
          <a:xfrm>
            <a:off x="977206" y="4113801"/>
            <a:ext cx="1499129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学校通知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57C4-330E-BA0B-8A56-0514938D5E73}"/>
              </a:ext>
            </a:extLst>
          </p:cNvPr>
          <p:cNvSpPr txBox="1"/>
          <p:nvPr/>
        </p:nvSpPr>
        <p:spPr>
          <a:xfrm>
            <a:off x="5619296" y="4113801"/>
            <a:ext cx="1499128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输入模型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4BE592-EB2C-F39E-697C-64EEF7D72A08}"/>
              </a:ext>
            </a:extLst>
          </p:cNvPr>
          <p:cNvSpPr txBox="1"/>
          <p:nvPr/>
        </p:nvSpPr>
        <p:spPr>
          <a:xfrm>
            <a:off x="9988526" y="5919550"/>
            <a:ext cx="1499128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得意黑" pitchFamily="50" charset="-122"/>
                <a:ea typeface="得意黑" pitchFamily="50" charset="-122"/>
              </a:rPr>
              <a:t>给出回答</a:t>
            </a:r>
            <a:endParaRPr lang="en-US" altLang="zh-CN" sz="3200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48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03AF357-17E4-C2B3-7DE5-21F39625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751450"/>
            <a:ext cx="771525" cy="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BE5BFF-750D-BD26-5EE5-640484227B84}"/>
              </a:ext>
            </a:extLst>
          </p:cNvPr>
          <p:cNvSpPr/>
          <p:nvPr/>
        </p:nvSpPr>
        <p:spPr>
          <a:xfrm>
            <a:off x="3490791" y="749366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微信官方</a:t>
            </a:r>
            <a:r>
              <a:rPr lang="zh-CN" altLang="en-US" sz="4400" b="1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内容审核</a:t>
            </a:r>
            <a:r>
              <a:rPr lang="zh-CN" altLang="en-US" sz="4400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接口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EEAA722-4180-AD06-F81A-4FDFEA3F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2120388"/>
            <a:ext cx="771525" cy="7715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310896-5312-59F2-B7DD-4388763C66C2}"/>
              </a:ext>
            </a:extLst>
          </p:cNvPr>
          <p:cNvSpPr/>
          <p:nvPr/>
        </p:nvSpPr>
        <p:spPr>
          <a:xfrm>
            <a:off x="3490791" y="2118304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云开发的</a:t>
            </a:r>
            <a:r>
              <a:rPr lang="zh-CN" altLang="en-US" sz="4400" b="1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内容安全</a:t>
            </a:r>
            <a:r>
              <a:rPr lang="zh-CN" altLang="en-US" sz="4400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模块</a:t>
            </a:r>
            <a:endParaRPr lang="en-US" altLang="zh-CN" sz="4400" spc="6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F8664BA-6529-835F-EC38-3979B5E2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3487243"/>
            <a:ext cx="771525" cy="771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699CC2-2028-7B60-338A-4D694F8A0946}"/>
              </a:ext>
            </a:extLst>
          </p:cNvPr>
          <p:cNvSpPr/>
          <p:nvPr/>
        </p:nvSpPr>
        <p:spPr>
          <a:xfrm>
            <a:off x="3490791" y="3485159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自定义</a:t>
            </a:r>
            <a:r>
              <a:rPr lang="zh-CN" altLang="en-US" sz="4400" b="1" spc="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关键词、敏感词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36BE4E-6794-FB57-394F-B3647B8B8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40925" r="6790" b="38963"/>
          <a:stretch/>
        </p:blipFill>
        <p:spPr>
          <a:xfrm>
            <a:off x="3490791" y="4852014"/>
            <a:ext cx="2667000" cy="1379220"/>
          </a:xfrm>
          <a:prstGeom prst="roundRect">
            <a:avLst>
              <a:gd name="adj" fmla="val 7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9D8D8EA-5613-84DD-DE38-B3FBF172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2" y="5155861"/>
            <a:ext cx="771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CF6D26-2FAD-4BDB-6663-AD03DBC8C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1"/>
          <a:stretch/>
        </p:blipFill>
        <p:spPr>
          <a:xfrm>
            <a:off x="2955079" y="728999"/>
            <a:ext cx="2541527" cy="5400000"/>
          </a:xfrm>
          <a:prstGeom prst="roundRect">
            <a:avLst>
              <a:gd name="adj" fmla="val 755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CF200E-47C7-5370-0EDC-ABC9D8EF85A4}"/>
              </a:ext>
            </a:extLst>
          </p:cNvPr>
          <p:cNvSpPr/>
          <p:nvPr/>
        </p:nvSpPr>
        <p:spPr>
          <a:xfrm>
            <a:off x="6150820" y="3044279"/>
            <a:ext cx="3086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得意黑" pitchFamily="50" charset="-122"/>
                <a:ea typeface="得意黑" pitchFamily="50" charset="-122"/>
              </a:rPr>
              <a:t>举报、反馈</a:t>
            </a:r>
          </a:p>
        </p:txBody>
      </p:sp>
    </p:spTree>
    <p:extLst>
      <p:ext uri="{BB962C8B-B14F-4D97-AF65-F5344CB8AC3E}">
        <p14:creationId xmlns:p14="http://schemas.microsoft.com/office/powerpoint/2010/main" val="28234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4521ED-3E28-7753-BF95-86318E8A56D0}"/>
              </a:ext>
            </a:extLst>
          </p:cNvPr>
          <p:cNvSpPr/>
          <p:nvPr/>
        </p:nvSpPr>
        <p:spPr>
          <a:xfrm>
            <a:off x="520700" y="5118308"/>
            <a:ext cx="7353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夜深了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你找到你想要的答案了吗？</a:t>
            </a:r>
            <a:endParaRPr lang="zh-CN" altLang="en-US" sz="1600" i="0" u="none" strike="noStrike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555C73-89E4-B701-EBAD-66BC12A26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5704763" y="277792"/>
            <a:ext cx="2532586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86556-2FD5-E340-060C-EB8D5054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8600698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A2EAE-D6C8-BBD5-1B2E-FB688336E0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2808829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BEE092F-D161-79FB-D970-ACAC2E705DDA}"/>
              </a:ext>
            </a:extLst>
          </p:cNvPr>
          <p:cNvSpPr/>
          <p:nvPr/>
        </p:nvSpPr>
        <p:spPr>
          <a:xfrm flipV="1">
            <a:off x="3032771" y="827413"/>
            <a:ext cx="90000" cy="9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6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未回应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（初识状态）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567085" y="607892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1039036" y="5079999"/>
            <a:ext cx="199957" cy="199957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未回应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（初识状态）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567085" y="-240962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858D27-1DCF-D0DB-A705-39C0AD5D05DD}"/>
              </a:ext>
            </a:extLst>
          </p:cNvPr>
          <p:cNvSpPr/>
          <p:nvPr/>
        </p:nvSpPr>
        <p:spPr>
          <a:xfrm flipV="1">
            <a:off x="1032521" y="7199785"/>
            <a:ext cx="216000" cy="2160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3C8F0-1E11-DD6A-4A23-FA950DCD8E1E}"/>
              </a:ext>
            </a:extLst>
          </p:cNvPr>
          <p:cNvSpPr/>
          <p:nvPr/>
        </p:nvSpPr>
        <p:spPr>
          <a:xfrm>
            <a:off x="6832982" y="1906948"/>
            <a:ext cx="2735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已回应未解决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未回应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（初识状态）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567085" y="-608246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已解决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已回应未解决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E1B0B-E149-92C8-5FF2-AD17638D7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/>
        </p:blipFill>
        <p:spPr>
          <a:xfrm>
            <a:off x="8949750" y="6903903"/>
            <a:ext cx="3086100" cy="6530232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1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6F2D70AD-B679-4076-C3C4-FEB7C01F649F}"/>
              </a:ext>
            </a:extLst>
          </p:cNvPr>
          <p:cNvGrpSpPr/>
          <p:nvPr/>
        </p:nvGrpSpPr>
        <p:grpSpPr>
          <a:xfrm>
            <a:off x="3297364" y="8709143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8" name="矩形 4">
              <a:extLst>
                <a:ext uri="{FF2B5EF4-FFF2-40B4-BE49-F238E27FC236}">
                  <a16:creationId xmlns:a16="http://schemas.microsoft.com/office/drawing/2014/main" id="{89A0A08E-ABAB-2BC3-04C9-27B5186B7B7B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3C6FB48C-3D4D-045C-E15E-44EB04D3167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DBF58D6-D29C-379C-3BDB-A415FC1E338F}"/>
              </a:ext>
            </a:extLst>
          </p:cNvPr>
          <p:cNvGrpSpPr/>
          <p:nvPr/>
        </p:nvGrpSpPr>
        <p:grpSpPr>
          <a:xfrm>
            <a:off x="3227515" y="7301508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1" name="矩形 4">
              <a:extLst>
                <a:ext uri="{FF2B5EF4-FFF2-40B4-BE49-F238E27FC236}">
                  <a16:creationId xmlns:a16="http://schemas.microsoft.com/office/drawing/2014/main" id="{701879C1-60FD-9F45-5D84-1124F53DE3CD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2" name="矩形 5">
              <a:extLst>
                <a:ext uri="{FF2B5EF4-FFF2-40B4-BE49-F238E27FC236}">
                  <a16:creationId xmlns:a16="http://schemas.microsoft.com/office/drawing/2014/main" id="{8CE4E15D-A796-BD1B-6FC6-26EA6E8909B1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ECFEC04-6221-55D6-02F6-7B4A513FEF4B}"/>
              </a:ext>
            </a:extLst>
          </p:cNvPr>
          <p:cNvGrpSpPr/>
          <p:nvPr/>
        </p:nvGrpSpPr>
        <p:grpSpPr>
          <a:xfrm>
            <a:off x="3231748" y="9438025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矩形 4">
              <a:extLst>
                <a:ext uri="{FF2B5EF4-FFF2-40B4-BE49-F238E27FC236}">
                  <a16:creationId xmlns:a16="http://schemas.microsoft.com/office/drawing/2014/main" id="{165A8098-3361-05C4-5DE2-2113E0C2D7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5" name="矩形 5">
              <a:extLst>
                <a:ext uri="{FF2B5EF4-FFF2-40B4-BE49-F238E27FC236}">
                  <a16:creationId xmlns:a16="http://schemas.microsoft.com/office/drawing/2014/main" id="{394C5BE3-2F74-DC04-180A-D91352D4F305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C5CB8A4-27CB-9988-95DE-AE8D1BBA9714}"/>
              </a:ext>
            </a:extLst>
          </p:cNvPr>
          <p:cNvGrpSpPr/>
          <p:nvPr/>
        </p:nvGrpSpPr>
        <p:grpSpPr>
          <a:xfrm>
            <a:off x="5782505" y="8398670"/>
            <a:ext cx="596901" cy="1242416"/>
            <a:chOff x="6161616" y="2135947"/>
            <a:chExt cx="596901" cy="1242416"/>
          </a:xfrm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156ACF8-B948-DF2E-34B2-3152ACB03607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8" name="矩形 5">
              <a:extLst>
                <a:ext uri="{FF2B5EF4-FFF2-40B4-BE49-F238E27FC236}">
                  <a16:creationId xmlns:a16="http://schemas.microsoft.com/office/drawing/2014/main" id="{4537CD1E-C8B5-954E-996A-49A50178953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B529D1F-8651-DC10-0DFD-1B3A76125340}"/>
              </a:ext>
            </a:extLst>
          </p:cNvPr>
          <p:cNvGrpSpPr/>
          <p:nvPr/>
        </p:nvGrpSpPr>
        <p:grpSpPr>
          <a:xfrm>
            <a:off x="5712656" y="7073368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矩形 4">
              <a:extLst>
                <a:ext uri="{FF2B5EF4-FFF2-40B4-BE49-F238E27FC236}">
                  <a16:creationId xmlns:a16="http://schemas.microsoft.com/office/drawing/2014/main" id="{A49C77AA-D57B-A997-EC94-F38DEC58CE1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1" name="矩形 5">
              <a:extLst>
                <a:ext uri="{FF2B5EF4-FFF2-40B4-BE49-F238E27FC236}">
                  <a16:creationId xmlns:a16="http://schemas.microsoft.com/office/drawing/2014/main" id="{53745D9B-15C6-0B40-3C8E-33EC549734D9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9952161-77E5-2631-EE61-5F2D51392086}"/>
              </a:ext>
            </a:extLst>
          </p:cNvPr>
          <p:cNvGrpSpPr/>
          <p:nvPr/>
        </p:nvGrpSpPr>
        <p:grpSpPr>
          <a:xfrm>
            <a:off x="5716889" y="9394252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3" name="矩形 4">
              <a:extLst>
                <a:ext uri="{FF2B5EF4-FFF2-40B4-BE49-F238E27FC236}">
                  <a16:creationId xmlns:a16="http://schemas.microsoft.com/office/drawing/2014/main" id="{1BE384C2-2D23-5D40-12E7-936CA5AEE8A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C0ADC8BD-6BCE-1F0A-3E25-BDE1F2FAB87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2D0E674-646D-5D80-155D-D8D6B5F65742}"/>
              </a:ext>
            </a:extLst>
          </p:cNvPr>
          <p:cNvGrpSpPr/>
          <p:nvPr/>
        </p:nvGrpSpPr>
        <p:grpSpPr>
          <a:xfrm>
            <a:off x="8377629" y="8748054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641942ED-0B3B-9669-0597-49E661CBA6BA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31AC64EE-0F5E-70B9-DCBC-0DC45D925DA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8D9BC6-33FF-88DB-81C3-E16E639BC361}"/>
              </a:ext>
            </a:extLst>
          </p:cNvPr>
          <p:cNvGrpSpPr/>
          <p:nvPr/>
        </p:nvGrpSpPr>
        <p:grpSpPr>
          <a:xfrm>
            <a:off x="8307780" y="7466542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9" name="矩形 4">
              <a:extLst>
                <a:ext uri="{FF2B5EF4-FFF2-40B4-BE49-F238E27FC236}">
                  <a16:creationId xmlns:a16="http://schemas.microsoft.com/office/drawing/2014/main" id="{695CD818-3BB1-8AE3-0829-11772185B368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0" name="矩形 5">
              <a:extLst>
                <a:ext uri="{FF2B5EF4-FFF2-40B4-BE49-F238E27FC236}">
                  <a16:creationId xmlns:a16="http://schemas.microsoft.com/office/drawing/2014/main" id="{0D6C6147-82EA-A685-8197-87CCD0585702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80E2AD7-3748-B6AD-2BDE-B43FA4C5A00F}"/>
              </a:ext>
            </a:extLst>
          </p:cNvPr>
          <p:cNvGrpSpPr/>
          <p:nvPr/>
        </p:nvGrpSpPr>
        <p:grpSpPr>
          <a:xfrm>
            <a:off x="8312013" y="9476936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2" name="矩形 4">
              <a:extLst>
                <a:ext uri="{FF2B5EF4-FFF2-40B4-BE49-F238E27FC236}">
                  <a16:creationId xmlns:a16="http://schemas.microsoft.com/office/drawing/2014/main" id="{999BFF45-BD19-44F9-A5FE-069010E3317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3" name="矩形 5">
              <a:extLst>
                <a:ext uri="{FF2B5EF4-FFF2-40B4-BE49-F238E27FC236}">
                  <a16:creationId xmlns:a16="http://schemas.microsoft.com/office/drawing/2014/main" id="{49906449-F30E-6488-3053-B1CC5005A8C3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24" name="箭头: 上 123">
            <a:extLst>
              <a:ext uri="{FF2B5EF4-FFF2-40B4-BE49-F238E27FC236}">
                <a16:creationId xmlns:a16="http://schemas.microsoft.com/office/drawing/2014/main" id="{DEF4B60A-7AEB-8A29-CA0B-EEB6DBAAB5D9}"/>
              </a:ext>
            </a:extLst>
          </p:cNvPr>
          <p:cNvSpPr/>
          <p:nvPr/>
        </p:nvSpPr>
        <p:spPr>
          <a:xfrm>
            <a:off x="3602698" y="8099543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5" name="箭头: 上 124">
            <a:extLst>
              <a:ext uri="{FF2B5EF4-FFF2-40B4-BE49-F238E27FC236}">
                <a16:creationId xmlns:a16="http://schemas.microsoft.com/office/drawing/2014/main" id="{5995D3C6-923B-DA7D-55E4-017946BF7D06}"/>
              </a:ext>
            </a:extLst>
          </p:cNvPr>
          <p:cNvSpPr/>
          <p:nvPr/>
        </p:nvSpPr>
        <p:spPr>
          <a:xfrm>
            <a:off x="6082360" y="788331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81D5A41B-AD07-10AF-9B1F-187063D41EB5}"/>
              </a:ext>
            </a:extLst>
          </p:cNvPr>
          <p:cNvSpPr/>
          <p:nvPr/>
        </p:nvSpPr>
        <p:spPr>
          <a:xfrm>
            <a:off x="8678558" y="822187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未回应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（初识状态）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567085" y="-608246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已解决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已回应未解决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3DCD19-6A30-E45B-9057-E20FF836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/>
        </p:blipFill>
        <p:spPr>
          <a:xfrm>
            <a:off x="8949750" y="1493703"/>
            <a:ext cx="3086100" cy="6530232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34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020432-F040-1680-E813-B114EE6D3C1F}"/>
              </a:ext>
            </a:extLst>
          </p:cNvPr>
          <p:cNvGrpSpPr/>
          <p:nvPr/>
        </p:nvGrpSpPr>
        <p:grpSpPr>
          <a:xfrm>
            <a:off x="3297364" y="3950155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F7E18F73-2103-6983-A9C1-2271304793D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1C413AC1-9930-7C65-8D10-517EE4F5541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614069-7567-90B2-1478-D94CFF340E72}"/>
              </a:ext>
            </a:extLst>
          </p:cNvPr>
          <p:cNvGrpSpPr/>
          <p:nvPr/>
        </p:nvGrpSpPr>
        <p:grpSpPr>
          <a:xfrm>
            <a:off x="3227515" y="3152120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矩形 4">
              <a:extLst>
                <a:ext uri="{FF2B5EF4-FFF2-40B4-BE49-F238E27FC236}">
                  <a16:creationId xmlns:a16="http://schemas.microsoft.com/office/drawing/2014/main" id="{E2CB2DC2-DCAD-72E3-FEAD-CA52EB46D69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9" name="矩形 5">
              <a:extLst>
                <a:ext uri="{FF2B5EF4-FFF2-40B4-BE49-F238E27FC236}">
                  <a16:creationId xmlns:a16="http://schemas.microsoft.com/office/drawing/2014/main" id="{ECA5E6CE-8869-7104-0350-802B1004DFD4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10707D-5987-C779-69A3-8E4871C91693}"/>
              </a:ext>
            </a:extLst>
          </p:cNvPr>
          <p:cNvGrpSpPr/>
          <p:nvPr/>
        </p:nvGrpSpPr>
        <p:grpSpPr>
          <a:xfrm>
            <a:off x="3231748" y="503463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1" name="矩形 4">
              <a:extLst>
                <a:ext uri="{FF2B5EF4-FFF2-40B4-BE49-F238E27FC236}">
                  <a16:creationId xmlns:a16="http://schemas.microsoft.com/office/drawing/2014/main" id="{3E143A6F-217A-2BB3-5BBC-C6EEE7697DD7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8128D757-17D3-FACF-8CF6-DA565AF0A4F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484DE2D-CBA1-3855-EAFF-2D6E7565FF74}"/>
              </a:ext>
            </a:extLst>
          </p:cNvPr>
          <p:cNvGrpSpPr/>
          <p:nvPr/>
        </p:nvGrpSpPr>
        <p:grpSpPr>
          <a:xfrm>
            <a:off x="5782505" y="3995282"/>
            <a:ext cx="596901" cy="1242416"/>
            <a:chOff x="6161616" y="2135947"/>
            <a:chExt cx="596901" cy="1242416"/>
          </a:xfrm>
        </p:grpSpPr>
        <p:sp>
          <p:nvSpPr>
            <p:cNvPr id="24" name="矩形 4">
              <a:extLst>
                <a:ext uri="{FF2B5EF4-FFF2-40B4-BE49-F238E27FC236}">
                  <a16:creationId xmlns:a16="http://schemas.microsoft.com/office/drawing/2014/main" id="{F5DF599D-8568-61AD-6678-82F38CE5BCC2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A6068090-085C-78AF-16A9-483AAB9C2DFB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C6DFA1-71D2-B320-938D-B4B742723533}"/>
              </a:ext>
            </a:extLst>
          </p:cNvPr>
          <p:cNvGrpSpPr/>
          <p:nvPr/>
        </p:nvGrpSpPr>
        <p:grpSpPr>
          <a:xfrm>
            <a:off x="5712656" y="2923980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3A2174B0-220D-88B4-FE13-DC3CFDC81E6A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6961EBAC-97D2-5A82-91C0-CE33E9DFBFB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B411D2-9A49-3EA6-0CF8-378ADB3EDADD}"/>
              </a:ext>
            </a:extLst>
          </p:cNvPr>
          <p:cNvGrpSpPr/>
          <p:nvPr/>
        </p:nvGrpSpPr>
        <p:grpSpPr>
          <a:xfrm>
            <a:off x="5716889" y="476226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CF642277-D0CC-A24E-A76E-1E7AB8F994D6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1" name="矩形 5">
              <a:extLst>
                <a:ext uri="{FF2B5EF4-FFF2-40B4-BE49-F238E27FC236}">
                  <a16:creationId xmlns:a16="http://schemas.microsoft.com/office/drawing/2014/main" id="{EC069D87-558E-1815-9327-756644BD0114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936AAE-71E7-59CD-312E-F92F0A896108}"/>
              </a:ext>
            </a:extLst>
          </p:cNvPr>
          <p:cNvGrpSpPr/>
          <p:nvPr/>
        </p:nvGrpSpPr>
        <p:grpSpPr>
          <a:xfrm>
            <a:off x="8377629" y="3989066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3" name="矩形 4">
              <a:extLst>
                <a:ext uri="{FF2B5EF4-FFF2-40B4-BE49-F238E27FC236}">
                  <a16:creationId xmlns:a16="http://schemas.microsoft.com/office/drawing/2014/main" id="{C689CC63-D469-6180-1D25-B615E9A17D2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4" name="矩形 5">
              <a:extLst>
                <a:ext uri="{FF2B5EF4-FFF2-40B4-BE49-F238E27FC236}">
                  <a16:creationId xmlns:a16="http://schemas.microsoft.com/office/drawing/2014/main" id="{2882E6A2-1350-9E3E-A014-A75EAD383D97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836FC49-D2B2-013A-0419-E6FB3BBD2A0C}"/>
              </a:ext>
            </a:extLst>
          </p:cNvPr>
          <p:cNvGrpSpPr/>
          <p:nvPr/>
        </p:nvGrpSpPr>
        <p:grpSpPr>
          <a:xfrm>
            <a:off x="8307780" y="3317154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矩形 4">
              <a:extLst>
                <a:ext uri="{FF2B5EF4-FFF2-40B4-BE49-F238E27FC236}">
                  <a16:creationId xmlns:a16="http://schemas.microsoft.com/office/drawing/2014/main" id="{58986649-4302-175D-677C-C2F1CCF3335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7" name="矩形 5">
              <a:extLst>
                <a:ext uri="{FF2B5EF4-FFF2-40B4-BE49-F238E27FC236}">
                  <a16:creationId xmlns:a16="http://schemas.microsoft.com/office/drawing/2014/main" id="{3E0D27F8-7DE4-59E0-F3C3-CBB8B8EA71AA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C2A78C-6AFA-E9BD-DF1F-8F471E0DC825}"/>
              </a:ext>
            </a:extLst>
          </p:cNvPr>
          <p:cNvGrpSpPr/>
          <p:nvPr/>
        </p:nvGrpSpPr>
        <p:grpSpPr>
          <a:xfrm>
            <a:off x="8312013" y="5073548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9" name="矩形 4">
              <a:extLst>
                <a:ext uri="{FF2B5EF4-FFF2-40B4-BE49-F238E27FC236}">
                  <a16:creationId xmlns:a16="http://schemas.microsoft.com/office/drawing/2014/main" id="{C4C5608C-5625-E273-B402-78B81ED95FF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1EA5053B-5E33-6A11-5528-3FFAA15B846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86" name="箭头: 上 85">
            <a:extLst>
              <a:ext uri="{FF2B5EF4-FFF2-40B4-BE49-F238E27FC236}">
                <a16:creationId xmlns:a16="http://schemas.microsoft.com/office/drawing/2014/main" id="{1FB0666A-1DFC-70B0-DD0A-1F6C36973B63}"/>
              </a:ext>
            </a:extLst>
          </p:cNvPr>
          <p:cNvSpPr/>
          <p:nvPr/>
        </p:nvSpPr>
        <p:spPr>
          <a:xfrm>
            <a:off x="3602698" y="3950155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7" name="箭头: 上 86">
            <a:extLst>
              <a:ext uri="{FF2B5EF4-FFF2-40B4-BE49-F238E27FC236}">
                <a16:creationId xmlns:a16="http://schemas.microsoft.com/office/drawing/2014/main" id="{4D68E146-FC3C-B818-1099-4301100ADF23}"/>
              </a:ext>
            </a:extLst>
          </p:cNvPr>
          <p:cNvSpPr/>
          <p:nvPr/>
        </p:nvSpPr>
        <p:spPr>
          <a:xfrm>
            <a:off x="6082360" y="3733929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8" name="箭头: 上 87">
            <a:extLst>
              <a:ext uri="{FF2B5EF4-FFF2-40B4-BE49-F238E27FC236}">
                <a16:creationId xmlns:a16="http://schemas.microsoft.com/office/drawing/2014/main" id="{671FDA59-8EA8-2F46-7FC5-C8D843E8686A}"/>
              </a:ext>
            </a:extLst>
          </p:cNvPr>
          <p:cNvSpPr/>
          <p:nvPr/>
        </p:nvSpPr>
        <p:spPr>
          <a:xfrm>
            <a:off x="8678558" y="4072484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E794880-886C-1629-3BE6-E417A8246B02}"/>
              </a:ext>
            </a:extLst>
          </p:cNvPr>
          <p:cNvCxnSpPr>
            <a:cxnSpLocks/>
          </p:cNvCxnSpPr>
          <p:nvPr/>
        </p:nvCxnSpPr>
        <p:spPr>
          <a:xfrm flipH="1">
            <a:off x="3679158" y="2168932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E3B881E-F61A-2B96-C6B9-1F9F9BEE8B8B}"/>
              </a:ext>
            </a:extLst>
          </p:cNvPr>
          <p:cNvCxnSpPr>
            <a:cxnSpLocks/>
          </p:cNvCxnSpPr>
          <p:nvPr/>
        </p:nvCxnSpPr>
        <p:spPr>
          <a:xfrm>
            <a:off x="3679158" y="2573034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E9E84BF-9D9C-0CB3-15FE-DF36C9776D2F}"/>
              </a:ext>
            </a:extLst>
          </p:cNvPr>
          <p:cNvCxnSpPr>
            <a:cxnSpLocks/>
          </p:cNvCxnSpPr>
          <p:nvPr/>
        </p:nvCxnSpPr>
        <p:spPr>
          <a:xfrm flipH="1">
            <a:off x="6129944" y="1943081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3D837FC5-5EAD-10BB-D13E-DC4F3C8232E8}"/>
              </a:ext>
            </a:extLst>
          </p:cNvPr>
          <p:cNvCxnSpPr>
            <a:cxnSpLocks/>
          </p:cNvCxnSpPr>
          <p:nvPr/>
        </p:nvCxnSpPr>
        <p:spPr>
          <a:xfrm>
            <a:off x="6129944" y="2347183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4061F0A-7D76-BA66-E1DE-6D16CD494EFA}"/>
              </a:ext>
            </a:extLst>
          </p:cNvPr>
          <p:cNvCxnSpPr>
            <a:cxnSpLocks/>
          </p:cNvCxnSpPr>
          <p:nvPr/>
        </p:nvCxnSpPr>
        <p:spPr>
          <a:xfrm flipH="1">
            <a:off x="8795125" y="2321743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E45F45A-0473-DEA7-BA3B-3E4E17C7DFF7}"/>
              </a:ext>
            </a:extLst>
          </p:cNvPr>
          <p:cNvCxnSpPr>
            <a:cxnSpLocks/>
          </p:cNvCxnSpPr>
          <p:nvPr/>
        </p:nvCxnSpPr>
        <p:spPr>
          <a:xfrm>
            <a:off x="8795125" y="2725845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9F8A044-E523-22D2-13AA-6EFD280C98D0}"/>
              </a:ext>
            </a:extLst>
          </p:cNvPr>
          <p:cNvSpPr/>
          <p:nvPr/>
        </p:nvSpPr>
        <p:spPr>
          <a:xfrm>
            <a:off x="3291259" y="142855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1176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7E3521-21AD-5AFF-8C29-262BF65C5E38}"/>
              </a:ext>
            </a:extLst>
          </p:cNvPr>
          <p:cNvSpPr/>
          <p:nvPr/>
        </p:nvSpPr>
        <p:spPr>
          <a:xfrm>
            <a:off x="6023995" y="1214941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742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45CA615-7C6D-1C1A-DBC3-F7C6B725C068}"/>
              </a:ext>
            </a:extLst>
          </p:cNvPr>
          <p:cNvSpPr/>
          <p:nvPr/>
        </p:nvSpPr>
        <p:spPr>
          <a:xfrm>
            <a:off x="8527542" y="160673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624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6A23A-AAAC-8B2D-FEAC-B1F1C0BDFDF8}"/>
              </a:ext>
            </a:extLst>
          </p:cNvPr>
          <p:cNvSpPr txBox="1"/>
          <p:nvPr/>
        </p:nvSpPr>
        <p:spPr>
          <a:xfrm>
            <a:off x="201930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B8F0AA-7B7E-1D4E-8CEC-DFB7FBD4F580}"/>
              </a:ext>
            </a:extLst>
          </p:cNvPr>
          <p:cNvSpPr txBox="1"/>
          <p:nvPr/>
        </p:nvSpPr>
        <p:spPr>
          <a:xfrm>
            <a:off x="258708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F4F1BD-B994-78C7-8953-031E91E9C76E}"/>
              </a:ext>
            </a:extLst>
          </p:cNvPr>
          <p:cNvSpPr txBox="1"/>
          <p:nvPr/>
        </p:nvSpPr>
        <p:spPr>
          <a:xfrm>
            <a:off x="3341635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F1F9DF-6A8A-ADBE-A4A4-9B986E0DDBA0}"/>
              </a:ext>
            </a:extLst>
          </p:cNvPr>
          <p:cNvSpPr txBox="1"/>
          <p:nvPr/>
        </p:nvSpPr>
        <p:spPr>
          <a:xfrm>
            <a:off x="2964357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F413E857-B156-5634-9331-98343500FCD8}"/>
              </a:ext>
            </a:extLst>
          </p:cNvPr>
          <p:cNvSpPr/>
          <p:nvPr/>
        </p:nvSpPr>
        <p:spPr>
          <a:xfrm>
            <a:off x="0" y="6809358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F8E941-0722-2152-B569-9FAEA80AFF7A}"/>
              </a:ext>
            </a:extLst>
          </p:cNvPr>
          <p:cNvSpPr txBox="1"/>
          <p:nvPr/>
        </p:nvSpPr>
        <p:spPr>
          <a:xfrm>
            <a:off x="1270000" y="719035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  <a:endParaRPr lang="zh-CN" altLang="en-US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27DE191-6BFB-EB45-C678-5C178AEBCB4D}"/>
              </a:ext>
            </a:extLst>
          </p:cNvPr>
          <p:cNvSpPr txBox="1"/>
          <p:nvPr/>
        </p:nvSpPr>
        <p:spPr>
          <a:xfrm>
            <a:off x="2331984" y="7852436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endParaRPr lang="zh-CN" altLang="en-US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456DE7E6-6750-A79B-6D0E-E95D4398F4E6}"/>
              </a:ext>
            </a:extLst>
          </p:cNvPr>
          <p:cNvSpPr/>
          <p:nvPr/>
        </p:nvSpPr>
        <p:spPr>
          <a:xfrm>
            <a:off x="0" y="8314101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E013BAC-FBA8-1CB8-A5A8-F32205830DCD}"/>
              </a:ext>
            </a:extLst>
          </p:cNvPr>
          <p:cNvSpPr txBox="1"/>
          <p:nvPr/>
        </p:nvSpPr>
        <p:spPr>
          <a:xfrm>
            <a:off x="1270000" y="8514092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b="1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b="1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 dirty="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C98CB-F6D9-A7F9-8BBD-B4A1D27E3230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9F310FD-08E9-4734-366F-6AB481792EAC}"/>
              </a:ext>
            </a:extLst>
          </p:cNvPr>
          <p:cNvSpPr txBox="1"/>
          <p:nvPr/>
        </p:nvSpPr>
        <p:spPr>
          <a:xfrm>
            <a:off x="6096000" y="2585690"/>
            <a:ext cx="290015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开放程度高，受众范围广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无效信息</a:t>
            </a: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过载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缺乏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针对性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131A8F-1F71-BC90-37E1-5FC5E70CD0A3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E9FFC95-C539-FE74-2F7C-F731AA6F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DA07514-178D-C2F1-6C51-B55C1F320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/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8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5CCA686-ED7D-EF88-8D30-25582096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345" y="907627"/>
            <a:ext cx="5278120" cy="549592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97" y="7290190"/>
            <a:ext cx="5278120" cy="309816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D160B2-F5BD-7A9A-D321-B810BA817885}"/>
              </a:ext>
            </a:extLst>
          </p:cNvPr>
          <p:cNvGrpSpPr/>
          <p:nvPr/>
        </p:nvGrpSpPr>
        <p:grpSpPr>
          <a:xfrm>
            <a:off x="3297364" y="-2606286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矩形 4">
              <a:extLst>
                <a:ext uri="{FF2B5EF4-FFF2-40B4-BE49-F238E27FC236}">
                  <a16:creationId xmlns:a16="http://schemas.microsoft.com/office/drawing/2014/main" id="{8B2957BD-4B98-A285-99FE-E117C967DCE8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69" name="矩形 5">
              <a:extLst>
                <a:ext uri="{FF2B5EF4-FFF2-40B4-BE49-F238E27FC236}">
                  <a16:creationId xmlns:a16="http://schemas.microsoft.com/office/drawing/2014/main" id="{0CA65135-F737-F764-2905-948FF680F67D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013C494-B932-1D8F-6B59-267C852370B2}"/>
              </a:ext>
            </a:extLst>
          </p:cNvPr>
          <p:cNvGrpSpPr/>
          <p:nvPr/>
        </p:nvGrpSpPr>
        <p:grpSpPr>
          <a:xfrm>
            <a:off x="3227515" y="-3404321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矩形 4">
              <a:extLst>
                <a:ext uri="{FF2B5EF4-FFF2-40B4-BE49-F238E27FC236}">
                  <a16:creationId xmlns:a16="http://schemas.microsoft.com/office/drawing/2014/main" id="{43D41CC4-E4B3-2D7B-A668-C3F0B08D8314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2" name="矩形 5">
              <a:extLst>
                <a:ext uri="{FF2B5EF4-FFF2-40B4-BE49-F238E27FC236}">
                  <a16:creationId xmlns:a16="http://schemas.microsoft.com/office/drawing/2014/main" id="{908F42B7-45A8-048D-10F3-2BB747E17C9B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41BB1E-36D7-ADE5-FEAF-267F450204E6}"/>
              </a:ext>
            </a:extLst>
          </p:cNvPr>
          <p:cNvGrpSpPr/>
          <p:nvPr/>
        </p:nvGrpSpPr>
        <p:grpSpPr>
          <a:xfrm>
            <a:off x="3231748" y="-152180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74" name="矩形 4">
              <a:extLst>
                <a:ext uri="{FF2B5EF4-FFF2-40B4-BE49-F238E27FC236}">
                  <a16:creationId xmlns:a16="http://schemas.microsoft.com/office/drawing/2014/main" id="{AF9EAC92-99A1-63D6-745E-DDE62286F3BD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5" name="矩形 5">
              <a:extLst>
                <a:ext uri="{FF2B5EF4-FFF2-40B4-BE49-F238E27FC236}">
                  <a16:creationId xmlns:a16="http://schemas.microsoft.com/office/drawing/2014/main" id="{C6A0926C-9A38-841A-5810-CF0E18274C8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E85D09A-3DCE-8FFA-4FE0-31569E579114}"/>
              </a:ext>
            </a:extLst>
          </p:cNvPr>
          <p:cNvGrpSpPr/>
          <p:nvPr/>
        </p:nvGrpSpPr>
        <p:grpSpPr>
          <a:xfrm>
            <a:off x="5782505" y="-2561159"/>
            <a:ext cx="596901" cy="1242416"/>
            <a:chOff x="6161616" y="2135947"/>
            <a:chExt cx="596901" cy="1242416"/>
          </a:xfrm>
        </p:grpSpPr>
        <p:sp>
          <p:nvSpPr>
            <p:cNvPr id="77" name="矩形 4">
              <a:extLst>
                <a:ext uri="{FF2B5EF4-FFF2-40B4-BE49-F238E27FC236}">
                  <a16:creationId xmlns:a16="http://schemas.microsoft.com/office/drawing/2014/main" id="{5FBDBCDF-34DE-6F10-8316-C67C5C2B4CF1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8" name="矩形 5">
              <a:extLst>
                <a:ext uri="{FF2B5EF4-FFF2-40B4-BE49-F238E27FC236}">
                  <a16:creationId xmlns:a16="http://schemas.microsoft.com/office/drawing/2014/main" id="{CE70372E-509A-6DFF-60AA-04A301440B03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BFAE3C-DCE6-F716-457C-E1788396E89B}"/>
              </a:ext>
            </a:extLst>
          </p:cNvPr>
          <p:cNvGrpSpPr/>
          <p:nvPr/>
        </p:nvGrpSpPr>
        <p:grpSpPr>
          <a:xfrm>
            <a:off x="5712656" y="-3632461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矩形 4">
              <a:extLst>
                <a:ext uri="{FF2B5EF4-FFF2-40B4-BE49-F238E27FC236}">
                  <a16:creationId xmlns:a16="http://schemas.microsoft.com/office/drawing/2014/main" id="{11F6B18D-2B87-C414-1FC5-05F08940DCFC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1" name="矩形 5">
              <a:extLst>
                <a:ext uri="{FF2B5EF4-FFF2-40B4-BE49-F238E27FC236}">
                  <a16:creationId xmlns:a16="http://schemas.microsoft.com/office/drawing/2014/main" id="{F048EF2F-6F0B-8003-922C-886C5358ECE5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640891C-88F8-9837-01E3-1BC11158AC99}"/>
              </a:ext>
            </a:extLst>
          </p:cNvPr>
          <p:cNvGrpSpPr/>
          <p:nvPr/>
        </p:nvGrpSpPr>
        <p:grpSpPr>
          <a:xfrm>
            <a:off x="5716889" y="-179417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3" name="矩形 4">
              <a:extLst>
                <a:ext uri="{FF2B5EF4-FFF2-40B4-BE49-F238E27FC236}">
                  <a16:creationId xmlns:a16="http://schemas.microsoft.com/office/drawing/2014/main" id="{03CF3C31-4988-DC44-6921-BC4F403E8D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4" name="矩形 5">
              <a:extLst>
                <a:ext uri="{FF2B5EF4-FFF2-40B4-BE49-F238E27FC236}">
                  <a16:creationId xmlns:a16="http://schemas.microsoft.com/office/drawing/2014/main" id="{3776F593-6360-E951-14AA-A4AB716D3C9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1F9C240-D324-6556-F104-B6335647F145}"/>
              </a:ext>
            </a:extLst>
          </p:cNvPr>
          <p:cNvGrpSpPr/>
          <p:nvPr/>
        </p:nvGrpSpPr>
        <p:grpSpPr>
          <a:xfrm>
            <a:off x="8377629" y="-2567375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3" name="矩形 4">
              <a:extLst>
                <a:ext uri="{FF2B5EF4-FFF2-40B4-BE49-F238E27FC236}">
                  <a16:creationId xmlns:a16="http://schemas.microsoft.com/office/drawing/2014/main" id="{FAD96320-74FD-795E-DE65-7AB138F436E9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5" name="矩形 5">
              <a:extLst>
                <a:ext uri="{FF2B5EF4-FFF2-40B4-BE49-F238E27FC236}">
                  <a16:creationId xmlns:a16="http://schemas.microsoft.com/office/drawing/2014/main" id="{0F685358-6CCE-6801-A931-081BDC7AE854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9BAC35-79A4-4EB9-AA75-3C77A5DA7F56}"/>
              </a:ext>
            </a:extLst>
          </p:cNvPr>
          <p:cNvGrpSpPr/>
          <p:nvPr/>
        </p:nvGrpSpPr>
        <p:grpSpPr>
          <a:xfrm>
            <a:off x="8307780" y="-3239287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36AF14B-E4DE-7EC4-3E5A-F446CCB191C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91E71978-9B80-47AB-8795-76594A35048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4EC45C7-9B8B-44F5-E8FD-CA9033C05ADD}"/>
              </a:ext>
            </a:extLst>
          </p:cNvPr>
          <p:cNvGrpSpPr/>
          <p:nvPr/>
        </p:nvGrpSpPr>
        <p:grpSpPr>
          <a:xfrm>
            <a:off x="8312013" y="-1482893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33D59A0D-2087-14AA-DB07-FCC12DB4C0CA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2413"/>
                <a:gd name="connsiteY0" fmla="*/ 0 h 1212783"/>
                <a:gd name="connsiteX1" fmla="*/ 252413 w 252413"/>
                <a:gd name="connsiteY1" fmla="*/ 0 h 1212783"/>
                <a:gd name="connsiteX2" fmla="*/ 252413 w 252413"/>
                <a:gd name="connsiteY2" fmla="*/ 1212783 h 1212783"/>
                <a:gd name="connsiteX3" fmla="*/ 0 w 252413"/>
                <a:gd name="connsiteY3" fmla="*/ 1212783 h 1212783"/>
                <a:gd name="connsiteX4" fmla="*/ 0 w 252413"/>
                <a:gd name="connsiteY4" fmla="*/ 0 h 1212783"/>
                <a:gd name="connsiteX0" fmla="*/ 0 w 256646"/>
                <a:gd name="connsiteY0" fmla="*/ 101600 h 1212783"/>
                <a:gd name="connsiteX1" fmla="*/ 256646 w 256646"/>
                <a:gd name="connsiteY1" fmla="*/ 0 h 1212783"/>
                <a:gd name="connsiteX2" fmla="*/ 256646 w 256646"/>
                <a:gd name="connsiteY2" fmla="*/ 1212783 h 1212783"/>
                <a:gd name="connsiteX3" fmla="*/ 4233 w 256646"/>
                <a:gd name="connsiteY3" fmla="*/ 1212783 h 1212783"/>
                <a:gd name="connsiteX4" fmla="*/ 0 w 256646"/>
                <a:gd name="connsiteY4" fmla="*/ 101600 h 1212783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2645 w 256646"/>
                <a:gd name="connsiteY3" fmla="*/ 1229716 h 1229716"/>
                <a:gd name="connsiteX4" fmla="*/ 0 w 256646"/>
                <a:gd name="connsiteY4" fmla="*/ 101600 h 1229716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6646 w 256646"/>
                <a:gd name="connsiteY2" fmla="*/ 1217546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6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DABF63E6-CC61-EF23-B04D-47F9CCE15AD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0 w 468312"/>
                <a:gd name="connsiteY0" fmla="*/ 0 h 1212783"/>
                <a:gd name="connsiteX1" fmla="*/ 468312 w 468312"/>
                <a:gd name="connsiteY1" fmla="*/ 0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68312"/>
                <a:gd name="connsiteY0" fmla="*/ 0 h 1212783"/>
                <a:gd name="connsiteX1" fmla="*/ 464079 w 468312"/>
                <a:gd name="connsiteY1" fmla="*/ 59266 h 1212783"/>
                <a:gd name="connsiteX2" fmla="*/ 468312 w 468312"/>
                <a:gd name="connsiteY2" fmla="*/ 1212783 h 1212783"/>
                <a:gd name="connsiteX3" fmla="*/ 0 w 468312"/>
                <a:gd name="connsiteY3" fmla="*/ 1212783 h 1212783"/>
                <a:gd name="connsiteX4" fmla="*/ 0 w 468312"/>
                <a:gd name="connsiteY4" fmla="*/ 0 h 1212783"/>
                <a:gd name="connsiteX0" fmla="*/ 0 w 476778"/>
                <a:gd name="connsiteY0" fmla="*/ 0 h 1246649"/>
                <a:gd name="connsiteX1" fmla="*/ 464079 w 476778"/>
                <a:gd name="connsiteY1" fmla="*/ 59266 h 1246649"/>
                <a:gd name="connsiteX2" fmla="*/ 476778 w 476778"/>
                <a:gd name="connsiteY2" fmla="*/ 1246649 h 1246649"/>
                <a:gd name="connsiteX3" fmla="*/ 0 w 476778"/>
                <a:gd name="connsiteY3" fmla="*/ 1212783 h 1246649"/>
                <a:gd name="connsiteX4" fmla="*/ 0 w 476778"/>
                <a:gd name="connsiteY4" fmla="*/ 0 h 1246649"/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  <a:gd name="connsiteX0" fmla="*/ 3175 w 479953"/>
                <a:gd name="connsiteY0" fmla="*/ 0 h 1242416"/>
                <a:gd name="connsiteX1" fmla="*/ 467254 w 479953"/>
                <a:gd name="connsiteY1" fmla="*/ 59266 h 1242416"/>
                <a:gd name="connsiteX2" fmla="*/ 479953 w 479953"/>
                <a:gd name="connsiteY2" fmla="*/ 1242416 h 1242416"/>
                <a:gd name="connsiteX3" fmla="*/ 0 w 479953"/>
                <a:gd name="connsiteY3" fmla="*/ 1222308 h 1242416"/>
                <a:gd name="connsiteX4" fmla="*/ 3175 w 479953"/>
                <a:gd name="connsiteY4" fmla="*/ 0 h 1242416"/>
                <a:gd name="connsiteX0" fmla="*/ 3175 w 479953"/>
                <a:gd name="connsiteY0" fmla="*/ 0 h 1237654"/>
                <a:gd name="connsiteX1" fmla="*/ 467254 w 479953"/>
                <a:gd name="connsiteY1" fmla="*/ 54504 h 1237654"/>
                <a:gd name="connsiteX2" fmla="*/ 479953 w 479953"/>
                <a:gd name="connsiteY2" fmla="*/ 1237654 h 1237654"/>
                <a:gd name="connsiteX3" fmla="*/ 0 w 479953"/>
                <a:gd name="connsiteY3" fmla="*/ 1217546 h 1237654"/>
                <a:gd name="connsiteX4" fmla="*/ 3175 w 479953"/>
                <a:gd name="connsiteY4" fmla="*/ 0 h 1237654"/>
                <a:gd name="connsiteX0" fmla="*/ 3175 w 479953"/>
                <a:gd name="connsiteY0" fmla="*/ 0 h 1217546"/>
                <a:gd name="connsiteX1" fmla="*/ 467254 w 479953"/>
                <a:gd name="connsiteY1" fmla="*/ 54504 h 1217546"/>
                <a:gd name="connsiteX2" fmla="*/ 479953 w 479953"/>
                <a:gd name="connsiteY2" fmla="*/ 1209079 h 1217546"/>
                <a:gd name="connsiteX3" fmla="*/ 0 w 479953"/>
                <a:gd name="connsiteY3" fmla="*/ 1217546 h 1217546"/>
                <a:gd name="connsiteX4" fmla="*/ 3175 w 479953"/>
                <a:gd name="connsiteY4" fmla="*/ 0 h 1217546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17546 h 1224954"/>
                <a:gd name="connsiteX4" fmla="*/ 3175 w 467254"/>
                <a:gd name="connsiteY4" fmla="*/ 0 h 1224954"/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18" name="箭头: 上 117">
            <a:extLst>
              <a:ext uri="{FF2B5EF4-FFF2-40B4-BE49-F238E27FC236}">
                <a16:creationId xmlns:a16="http://schemas.microsoft.com/office/drawing/2014/main" id="{3B63966A-E38E-2193-EA8B-2C668ECF9AFC}"/>
              </a:ext>
            </a:extLst>
          </p:cNvPr>
          <p:cNvSpPr/>
          <p:nvPr/>
        </p:nvSpPr>
        <p:spPr>
          <a:xfrm>
            <a:off x="3602698" y="-2606286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9" name="箭头: 上 118">
            <a:extLst>
              <a:ext uri="{FF2B5EF4-FFF2-40B4-BE49-F238E27FC236}">
                <a16:creationId xmlns:a16="http://schemas.microsoft.com/office/drawing/2014/main" id="{34E47027-5DFF-56BC-269C-906F9C531593}"/>
              </a:ext>
            </a:extLst>
          </p:cNvPr>
          <p:cNvSpPr/>
          <p:nvPr/>
        </p:nvSpPr>
        <p:spPr>
          <a:xfrm>
            <a:off x="6082360" y="-282251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0" name="箭头: 上 119">
            <a:extLst>
              <a:ext uri="{FF2B5EF4-FFF2-40B4-BE49-F238E27FC236}">
                <a16:creationId xmlns:a16="http://schemas.microsoft.com/office/drawing/2014/main" id="{08E9BD26-7FA4-0F39-8FA2-995ED9B3E1F2}"/>
              </a:ext>
            </a:extLst>
          </p:cNvPr>
          <p:cNvSpPr/>
          <p:nvPr/>
        </p:nvSpPr>
        <p:spPr>
          <a:xfrm>
            <a:off x="8678558" y="-248395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C0C658-EB21-B9D8-4CC6-44D1A17CB603}"/>
              </a:ext>
            </a:extLst>
          </p:cNvPr>
          <p:cNvCxnSpPr>
            <a:cxnSpLocks/>
          </p:cNvCxnSpPr>
          <p:nvPr/>
        </p:nvCxnSpPr>
        <p:spPr>
          <a:xfrm flipH="1">
            <a:off x="3679158" y="-4161534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4A6A17-E4F3-3788-A89F-9B0A349DBB71}"/>
              </a:ext>
            </a:extLst>
          </p:cNvPr>
          <p:cNvCxnSpPr>
            <a:cxnSpLocks/>
          </p:cNvCxnSpPr>
          <p:nvPr/>
        </p:nvCxnSpPr>
        <p:spPr>
          <a:xfrm>
            <a:off x="3679158" y="-3757432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27ADAF-4C00-47FC-41E2-64ED281E7EDD}"/>
              </a:ext>
            </a:extLst>
          </p:cNvPr>
          <p:cNvCxnSpPr>
            <a:cxnSpLocks/>
          </p:cNvCxnSpPr>
          <p:nvPr/>
        </p:nvCxnSpPr>
        <p:spPr>
          <a:xfrm flipH="1">
            <a:off x="6129944" y="-4387385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427CE-EA9D-52B9-10F4-FA798061F911}"/>
              </a:ext>
            </a:extLst>
          </p:cNvPr>
          <p:cNvCxnSpPr>
            <a:cxnSpLocks/>
          </p:cNvCxnSpPr>
          <p:nvPr/>
        </p:nvCxnSpPr>
        <p:spPr>
          <a:xfrm>
            <a:off x="6129944" y="-3983283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098114-5339-CF53-7369-C93180A7CCB3}"/>
              </a:ext>
            </a:extLst>
          </p:cNvPr>
          <p:cNvCxnSpPr>
            <a:cxnSpLocks/>
          </p:cNvCxnSpPr>
          <p:nvPr/>
        </p:nvCxnSpPr>
        <p:spPr>
          <a:xfrm flipH="1">
            <a:off x="8795125" y="-4008723"/>
            <a:ext cx="404102" cy="404102"/>
          </a:xfrm>
          <a:prstGeom prst="line">
            <a:avLst/>
          </a:prstGeom>
          <a:ln>
            <a:headEnd type="oval" w="med" len="med"/>
            <a:tailEnd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AADC7-7AE9-9BA0-6352-A9AFBAD698A0}"/>
              </a:ext>
            </a:extLst>
          </p:cNvPr>
          <p:cNvCxnSpPr>
            <a:cxnSpLocks/>
          </p:cNvCxnSpPr>
          <p:nvPr/>
        </p:nvCxnSpPr>
        <p:spPr>
          <a:xfrm>
            <a:off x="8795125" y="-3604621"/>
            <a:ext cx="0" cy="49089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98AAE7A-F86A-236C-EC20-E80565DE3862}"/>
              </a:ext>
            </a:extLst>
          </p:cNvPr>
          <p:cNvSpPr/>
          <p:nvPr/>
        </p:nvSpPr>
        <p:spPr>
          <a:xfrm>
            <a:off x="3291259" y="-490191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1140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DEA3DC-EF62-E677-BBE1-6C87A3B8C005}"/>
              </a:ext>
            </a:extLst>
          </p:cNvPr>
          <p:cNvSpPr/>
          <p:nvPr/>
        </p:nvSpPr>
        <p:spPr>
          <a:xfrm>
            <a:off x="6023995" y="-5115525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722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F22DD-2A9C-FCEA-ABC4-E38437BAEBDC}"/>
              </a:ext>
            </a:extLst>
          </p:cNvPr>
          <p:cNvSpPr/>
          <p:nvPr/>
        </p:nvSpPr>
        <p:spPr>
          <a:xfrm>
            <a:off x="8527542" y="-472373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581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3BC249-3C3F-2846-1627-47486644F336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 dirty="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 dirty="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 dirty="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3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-0.8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1.11111E-6 L 2.70833E-6 -0.803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16667E-6 1.11111E-6 L 4.16667E-6 -0.8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1.11111E-6 L 4.58333E-6 -0.80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9" grpId="0"/>
      <p:bldP spid="11" grpId="0"/>
      <p:bldP spid="12" grpId="0"/>
      <p:bldP spid="1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dirty="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 dirty="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" y="2768990"/>
            <a:ext cx="5278120" cy="3098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62F99-5F7F-A887-2727-8517DE0A5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4" y="1003300"/>
            <a:ext cx="4865145" cy="5177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BC258-1ECE-71FF-1D98-946436703A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6" b="73241"/>
          <a:stretch/>
        </p:blipFill>
        <p:spPr>
          <a:xfrm>
            <a:off x="6408683" y="316266"/>
            <a:ext cx="1976249" cy="214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97C227-2D58-3CE6-F633-9A916C5AD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" t="6628" r="64071" b="83302"/>
          <a:stretch/>
        </p:blipFill>
        <p:spPr>
          <a:xfrm>
            <a:off x="111462" y="2316012"/>
            <a:ext cx="5184506" cy="875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7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5A75FE4-13A9-F087-5B30-51563A85E688}"/>
              </a:ext>
            </a:extLst>
          </p:cNvPr>
          <p:cNvSpPr/>
          <p:nvPr/>
        </p:nvSpPr>
        <p:spPr>
          <a:xfrm>
            <a:off x="1096204" y="867202"/>
            <a:ext cx="32431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后续，我们：</a:t>
            </a:r>
            <a:endParaRPr lang="zh-CN" altLang="en-US" sz="4800" i="0" u="none" strike="noStrike" dirty="0">
              <a:solidFill>
                <a:srgbClr val="F5F5F7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18410C-2CA8-8EE1-9BD5-C9D40A1C3FB9}"/>
              </a:ext>
            </a:extLst>
          </p:cNvPr>
          <p:cNvSpPr/>
          <p:nvPr/>
        </p:nvSpPr>
        <p:spPr>
          <a:xfrm>
            <a:off x="778810" y="2687675"/>
            <a:ext cx="8063426" cy="1479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功能升级（私信功能 </a:t>
            </a:r>
            <a:r>
              <a:rPr lang="en-US" altLang="zh-CN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</a:t>
            </a:r>
            <a:r>
              <a:rPr lang="zh-CN" altLang="en-US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生成式</a:t>
            </a:r>
            <a:r>
              <a:rPr lang="en-US" altLang="zh-CN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AI</a:t>
            </a:r>
            <a:r>
              <a:rPr lang="zh-CN" altLang="en-US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模块训练强化 </a:t>
            </a:r>
            <a:r>
              <a:rPr lang="en-US" altLang="zh-CN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...)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商业推广：推广到</a:t>
            </a:r>
            <a:r>
              <a:rPr lang="zh-CN" altLang="en-US" sz="3200" b="1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全国</a:t>
            </a:r>
            <a:r>
              <a:rPr lang="zh-CN" altLang="en-US" sz="3200" dirty="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的大学校园</a:t>
            </a:r>
            <a:endParaRPr lang="en-US" altLang="zh-CN" sz="3200" dirty="0">
              <a:solidFill>
                <a:srgbClr val="F5F5F7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0209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33F582-26B2-C300-99F7-F7487A3DB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/>
        </p:blipFill>
        <p:spPr>
          <a:xfrm rot="10800000">
            <a:off x="8839872" y="-623385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A04997-8B5E-32AC-977B-AD8E42A5F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/>
        </p:blipFill>
        <p:spPr>
          <a:xfrm rot="10800000">
            <a:off x="4050209" y="-592960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C118FA-8D45-544D-147A-C397B7EB11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 rot="10800000">
            <a:off x="-737405" y="-643686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8534382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-35814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累计用户数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-2919322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09" y="2715997"/>
            <a:ext cx="4826000" cy="169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F13D89-8072-D465-4973-85C19E1E7B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-739454" y="412303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6AA3FF-3D7D-F7B2-B996-68611CAA9D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4050210" y="412303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57D96-02C7-C304-9E2B-4605186E08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8839872" y="412303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275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A296623E-0A10-BFF9-50AF-B9E6F1676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/>
        </p:blipFill>
        <p:spPr>
          <a:xfrm rot="10800000">
            <a:off x="4050209" y="-693544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53" y="4039648"/>
            <a:ext cx="423566" cy="1490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1DE83A-0040-E721-220F-18372ABE0122}"/>
              </a:ext>
            </a:extLst>
          </p:cNvPr>
          <p:cNvSpPr/>
          <p:nvPr/>
        </p:nvSpPr>
        <p:spPr>
          <a:xfrm>
            <a:off x="3225427" y="1703053"/>
            <a:ext cx="6223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更强大完善</a:t>
            </a:r>
            <a:endParaRPr lang="en-US" altLang="zh-CN" sz="3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更快捷高效</a:t>
            </a:r>
            <a:endParaRPr lang="en-US" altLang="zh-CN" sz="3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更具针对性</a:t>
            </a:r>
            <a:endParaRPr lang="en-US" altLang="zh-CN" sz="3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更简约易用</a:t>
            </a:r>
            <a:endParaRPr lang="zh-CN" altLang="en-US" sz="3600" b="1" i="0" u="none" strike="noStrike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ED085F0-6439-7924-E349-5A02C7354C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/>
        </p:blipFill>
        <p:spPr>
          <a:xfrm rot="10800000">
            <a:off x="8839872" y="-548709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DFA2F49-B64B-C710-9F42-771A0E9EFB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 rot="10800000">
            <a:off x="-737405" y="-629970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2A55274-B5D2-04F7-5247-80EC7866E8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-739454" y="304099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3E1B04-9C4D-8AFF-B36A-FA86EE347C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4050210" y="461071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239AA09-2A62-25E1-E9BC-05B763C42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8839872" y="375727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12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6DC5D1-B71E-A4D3-1F2B-51886CA4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12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390F1-90B8-36F8-680C-EA0FD7EBB7F4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0B0FF"/>
                </a:solidFill>
                <a:latin typeface="得意黑" pitchFamily="50" charset="-122"/>
                <a:ea typeface="得意黑" pitchFamily="50" charset="-122"/>
              </a:rPr>
              <a:t>减法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14A3C54-9348-094C-7875-C647A477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230E8C-9472-ABD2-1404-2527D26F71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76EAF0-FC42-4048-2595-B756F70A68E4}"/>
              </a:ext>
            </a:extLst>
          </p:cNvPr>
          <p:cNvSpPr txBox="1"/>
          <p:nvPr/>
        </p:nvSpPr>
        <p:spPr>
          <a:xfrm>
            <a:off x="6113352" y="4446098"/>
            <a:ext cx="291618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微</a:t>
            </a: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”，体量小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精简界面，突出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有效</a:t>
            </a: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信息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缩小范围，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专注</a:t>
            </a: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大学生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3C9088-4C09-8171-F585-8C314036D7DB}"/>
              </a:ext>
            </a:extLst>
          </p:cNvPr>
          <p:cNvSpPr txBox="1"/>
          <p:nvPr/>
        </p:nvSpPr>
        <p:spPr>
          <a:xfrm>
            <a:off x="6113352" y="728997"/>
            <a:ext cx="290015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开放程度高，受众范围广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无效信息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过载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缺乏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针对性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2277E-D966-7872-B0C0-6CB4056D40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/>
        </p:blipFill>
        <p:spPr>
          <a:xfrm>
            <a:off x="-2040312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DD949-8EA2-7C05-2741-51E241B2A8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/>
        </p:blipFill>
        <p:spPr>
          <a:xfrm>
            <a:off x="-336195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77E9A4-6A56-47CA-2FEF-644B38963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56470" y="97606"/>
            <a:ext cx="540000" cy="5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25F392-351F-4100-A290-FBD0F1B70A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/>
        </p:blipFill>
        <p:spPr>
          <a:xfrm>
            <a:off x="-2898003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51FF0-6864-4900-B1CD-7592EE2B8320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65F1E9E7-B848-472C-A6B8-F1A370C33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A5C6CE-4EEA-7BD2-2A62-5A1162AC1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/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23A3E0E-17EA-B20A-0701-0AA880978BD1}"/>
              </a:ext>
            </a:extLst>
          </p:cNvPr>
          <p:cNvCxnSpPr/>
          <p:nvPr/>
        </p:nvCxnSpPr>
        <p:spPr>
          <a:xfrm>
            <a:off x="9013505" y="1851949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12237A1-8604-76D6-E405-EB52A41A6F94}"/>
              </a:ext>
            </a:extLst>
          </p:cNvPr>
          <p:cNvCxnSpPr/>
          <p:nvPr/>
        </p:nvCxnSpPr>
        <p:spPr>
          <a:xfrm>
            <a:off x="9013505" y="5418881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0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9BA15FF-A30A-AD2A-F8FC-697F1C5C8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/>
        </p:blipFill>
        <p:spPr>
          <a:xfrm>
            <a:off x="9303423" y="728997"/>
            <a:ext cx="2539912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/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/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/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09591" y="2585689"/>
            <a:ext cx="168187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消耗人力资源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36271AFF-54F7-F813-B9E4-99065FAA5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EBC250-8485-F843-74FC-56933803243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23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9D955E5-11F4-81E9-F70F-553B662F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/>
        </p:blipFill>
        <p:spPr>
          <a:xfrm>
            <a:off x="9321075" y="728997"/>
            <a:ext cx="2535162" cy="54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D19193-802D-FA47-8A98-2893E1C27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/>
        </p:blipFill>
        <p:spPr>
          <a:xfrm>
            <a:off x="9330181" y="728997"/>
            <a:ext cx="2539912" cy="54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FFD76F-9622-8708-D0BF-65C05CDDF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9305527" y="728997"/>
            <a:ext cx="2543023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/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/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/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/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17606" y="728997"/>
            <a:ext cx="166584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消耗人力资源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14D156-4362-EA29-A295-D17A3EAF5DB1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0BFA6"/>
                </a:solidFill>
                <a:latin typeface="得意黑" pitchFamily="50" charset="-122"/>
                <a:ea typeface="得意黑" pitchFamily="50" charset="-122"/>
              </a:rPr>
              <a:t>加法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BEF9DB-4B61-C01A-5650-F8E563AB0F78}"/>
              </a:ext>
            </a:extLst>
          </p:cNvPr>
          <p:cNvSpPr txBox="1"/>
          <p:nvPr/>
        </p:nvSpPr>
        <p:spPr>
          <a:xfrm>
            <a:off x="6319259" y="4442380"/>
            <a:ext cx="2462534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提供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多</a:t>
            </a: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功能模块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提高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自由度和自主性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89830E05-14C3-C611-A2B5-C7B574EF0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0F0210D-9C3C-41E9-049B-8AFECF942B7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41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7ECCFB-0C80-389A-4114-6FB2CF945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/>
        </p:blipFill>
        <p:spPr>
          <a:xfrm>
            <a:off x="9179573" y="729000"/>
            <a:ext cx="2535162" cy="5400000"/>
          </a:xfrm>
          <a:prstGeom prst="roundRect">
            <a:avLst>
              <a:gd name="adj" fmla="val 704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7D3AC8-CE3A-304B-1B06-9169497F8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/>
        </p:blipFill>
        <p:spPr>
          <a:xfrm>
            <a:off x="6268720" y="729000"/>
            <a:ext cx="2539912" cy="5400000"/>
          </a:xfrm>
          <a:prstGeom prst="roundRect">
            <a:avLst>
              <a:gd name="adj" fmla="val 786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0C462-F14A-C7B6-04ED-9085F5690C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354756" y="729000"/>
            <a:ext cx="2543023" cy="5400000"/>
          </a:xfrm>
          <a:prstGeom prst="roundRect">
            <a:avLst>
              <a:gd name="adj" fmla="val 827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77EA1-3E0D-952C-C052-D1C1AF8AC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444857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01AAEF4-72C3-8C0E-88CF-E7752F933E6B}"/>
              </a:ext>
            </a:extLst>
          </p:cNvPr>
          <p:cNvSpPr/>
          <p:nvPr/>
        </p:nvSpPr>
        <p:spPr>
          <a:xfrm>
            <a:off x="1090015" y="5565"/>
            <a:ext cx="12298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36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77B303-9CCA-5EFA-4EC7-9EACC36A778F}"/>
              </a:ext>
            </a:extLst>
          </p:cNvPr>
          <p:cNvSpPr/>
          <p:nvPr/>
        </p:nvSpPr>
        <p:spPr>
          <a:xfrm>
            <a:off x="3732282" y="-17254"/>
            <a:ext cx="20197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44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FEB4B8-D631-5FAE-BA3C-573D60C99993}"/>
              </a:ext>
            </a:extLst>
          </p:cNvPr>
          <p:cNvSpPr/>
          <p:nvPr/>
        </p:nvSpPr>
        <p:spPr>
          <a:xfrm>
            <a:off x="6564680" y="-17254"/>
            <a:ext cx="2616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36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E4D22E-0BE3-637D-F8D5-06810D830BCF}"/>
              </a:ext>
            </a:extLst>
          </p:cNvPr>
          <p:cNvSpPr/>
          <p:nvPr/>
        </p:nvSpPr>
        <p:spPr>
          <a:xfrm>
            <a:off x="9794854" y="-40441"/>
            <a:ext cx="1583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3600" dirty="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46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9296E77-33BC-8D03-CE09-7D1A8D88A115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4826521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EB32BD-A033-1FE8-49F2-2E3EC1C996EB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B343E5-150E-C700-1375-99CDA40C8A56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800931-8F85-81B0-AA4A-C4A822BBCD95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222262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>
          <a:xfrm>
            <a:off x="1172196" y="-7043225"/>
            <a:ext cx="6193283" cy="13172225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39D425-D936-1FDF-6B21-96181007106F}"/>
              </a:ext>
            </a:extLst>
          </p:cNvPr>
          <p:cNvSpPr/>
          <p:nvPr/>
        </p:nvSpPr>
        <p:spPr>
          <a:xfrm>
            <a:off x="0" y="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318F25-8686-B8FA-9791-7BAC8F33576F}"/>
              </a:ext>
            </a:extLst>
          </p:cNvPr>
          <p:cNvSpPr/>
          <p:nvPr/>
        </p:nvSpPr>
        <p:spPr>
          <a:xfrm>
            <a:off x="0" y="156966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EDEE21-1EAA-70FB-FFD2-C6F243BB92C9}"/>
              </a:ext>
            </a:extLst>
          </p:cNvPr>
          <p:cNvSpPr/>
          <p:nvPr/>
        </p:nvSpPr>
        <p:spPr>
          <a:xfrm>
            <a:off x="0" y="313932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18C0E3-C75A-9768-E0A0-5D6A1991F676}"/>
              </a:ext>
            </a:extLst>
          </p:cNvPr>
          <p:cNvSpPr/>
          <p:nvPr/>
        </p:nvSpPr>
        <p:spPr>
          <a:xfrm>
            <a:off x="0" y="4708980"/>
            <a:ext cx="11721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27274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2876</TotalTime>
  <Words>561</Words>
  <Application>Microsoft Office PowerPoint</Application>
  <PresentationFormat>宽屏</PresentationFormat>
  <Paragraphs>318</Paragraphs>
  <Slides>35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PingFang SC</vt:lpstr>
      <vt:lpstr>得意黑</vt:lpstr>
      <vt:lpstr>等线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张然</dc:creator>
  <cp:lastModifiedBy>yy pang</cp:lastModifiedBy>
  <cp:revision>83</cp:revision>
  <dcterms:created xsi:type="dcterms:W3CDTF">2023-04-20T02:50:44Z</dcterms:created>
  <dcterms:modified xsi:type="dcterms:W3CDTF">2023-12-16T09:45:25Z</dcterms:modified>
</cp:coreProperties>
</file>